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9" r:id="rId3"/>
    <p:sldId id="261" r:id="rId4"/>
    <p:sldId id="263" r:id="rId5"/>
    <p:sldId id="265" r:id="rId6"/>
    <p:sldId id="264" r:id="rId7"/>
    <p:sldId id="260" r:id="rId8"/>
    <p:sldId id="275" r:id="rId9"/>
    <p:sldId id="266" r:id="rId10"/>
    <p:sldId id="270" r:id="rId11"/>
    <p:sldId id="271" r:id="rId12"/>
    <p:sldId id="272" r:id="rId13"/>
    <p:sldId id="267" r:id="rId14"/>
    <p:sldId id="268" r:id="rId15"/>
    <p:sldId id="273" r:id="rId16"/>
    <p:sldId id="269" r:id="rId17"/>
    <p:sldId id="274" r:id="rId18"/>
    <p:sldId id="257" r:id="rId19"/>
    <p:sldId id="26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6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6695"/>
  </p:normalViewPr>
  <p:slideViewPr>
    <p:cSldViewPr snapToGrid="0">
      <p:cViewPr varScale="1">
        <p:scale>
          <a:sx n="133" d="100"/>
          <a:sy n="133" d="100"/>
        </p:scale>
        <p:origin x="22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D3325-85A6-3145-A453-9AB7EA0A52DF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E5A31-0F42-1E4E-92C4-C64CC9B5F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580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Metz et al (2023) : https://</a:t>
            </a:r>
            <a:r>
              <a:rPr lang="en-US" dirty="0" err="1"/>
              <a:t>www.science.org</a:t>
            </a:r>
            <a:r>
              <a:rPr lang="en-US" dirty="0"/>
              <a:t>/</a:t>
            </a:r>
            <a:r>
              <a:rPr lang="en-US" dirty="0" err="1"/>
              <a:t>doi</a:t>
            </a:r>
            <a:r>
              <a:rPr lang="en-US" dirty="0"/>
              <a:t>/abs/10.1126/science.add7833</a:t>
            </a:r>
          </a:p>
          <a:p>
            <a:r>
              <a:rPr lang="en-US" dirty="0"/>
              <a:t>Metz et al (2025) : https://</a:t>
            </a:r>
            <a:r>
              <a:rPr lang="en-US" dirty="0" err="1"/>
              <a:t>bg.copernicus.org</a:t>
            </a:r>
            <a:r>
              <a:rPr lang="en-US" dirty="0"/>
              <a:t>/articles/22/555/2025/</a:t>
            </a:r>
          </a:p>
          <a:p>
            <a:r>
              <a:rPr lang="en-US" dirty="0"/>
              <a:t>Liu et al (2017) : https://</a:t>
            </a:r>
            <a:r>
              <a:rPr lang="en-US" dirty="0" err="1"/>
              <a:t>www.science.org</a:t>
            </a:r>
            <a:r>
              <a:rPr lang="en-US" dirty="0"/>
              <a:t>/</a:t>
            </a:r>
            <a:r>
              <a:rPr lang="en-US" dirty="0" err="1"/>
              <a:t>doi</a:t>
            </a:r>
            <a:r>
              <a:rPr lang="en-US" dirty="0"/>
              <a:t>/10.1126/science.aam5690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EE5A31-0F42-1E4E-92C4-C64CC9B5F22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640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output_dir</a:t>
            </a:r>
            <a:r>
              <a:rPr lang="en-US" dirty="0"/>
              <a:t> = </a:t>
            </a:r>
            <a:r>
              <a:rPr lang="en-US" dirty="0" err="1"/>
              <a:t>os.path.join</a:t>
            </a:r>
            <a:r>
              <a:rPr lang="en-US" dirty="0"/>
              <a:t>(</a:t>
            </a:r>
            <a:r>
              <a:rPr lang="en-US" dirty="0" err="1"/>
              <a:t>os.environ</a:t>
            </a:r>
            <a:r>
              <a:rPr lang="en-US" dirty="0"/>
              <a:t>['HOME'], 'Documents/Talks/OCO2/SAC Workshop')</a:t>
            </a:r>
          </a:p>
          <a:p>
            <a:r>
              <a:rPr lang="en-US" dirty="0"/>
              <a:t>fbp1.diver_down(['IS','LN','LG'], ('</a:t>
            </a:r>
            <a:r>
              <a:rPr lang="en-US" dirty="0" err="1"/>
              <a:t>globe','globe</a:t>
            </a:r>
            <a:r>
              <a:rPr lang="en-US" dirty="0"/>
              <a:t>'), ('</a:t>
            </a:r>
            <a:r>
              <a:rPr lang="en-US" dirty="0" err="1"/>
              <a:t>land','ocean</a:t>
            </a:r>
            <a:r>
              <a:rPr lang="en-US" dirty="0"/>
              <a:t>'), </a:t>
            </a:r>
            <a:r>
              <a:rPr lang="en-US" dirty="0" err="1"/>
              <a:t>gr_cons</a:t>
            </a:r>
            <a:r>
              <a:rPr lang="en-US" dirty="0"/>
              <a:t>=True, </a:t>
            </a:r>
            <a:r>
              <a:rPr lang="en-US" dirty="0" err="1"/>
              <a:t>small_ticks</a:t>
            </a:r>
            <a:r>
              <a:rPr lang="en-US" dirty="0"/>
              <a:t>=True, verbose=False, </a:t>
            </a:r>
            <a:r>
              <a:rPr lang="en-US" dirty="0" err="1"/>
              <a:t>gr_tol</a:t>
            </a:r>
            <a:r>
              <a:rPr lang="en-US" dirty="0"/>
              <a:t>=True, </a:t>
            </a:r>
            <a:r>
              <a:rPr lang="en-US" dirty="0" err="1"/>
              <a:t>tol_method</a:t>
            </a:r>
            <a:r>
              <a:rPr lang="en-US" dirty="0"/>
              <a:t>='diff', years=[2015,2016], range=2.88, </a:t>
            </a:r>
            <a:r>
              <a:rPr lang="en-US" dirty="0" err="1"/>
              <a:t>annot_text</a:t>
            </a:r>
            <a:r>
              <a:rPr lang="en-US" dirty="0"/>
              <a:t>='v7:2015-2016’)</a:t>
            </a:r>
          </a:p>
          <a:p>
            <a:r>
              <a:rPr lang="en-US" dirty="0" err="1"/>
              <a:t>savefig</a:t>
            </a:r>
            <a:r>
              <a:rPr lang="en-US" dirty="0"/>
              <a:t>(</a:t>
            </a:r>
            <a:r>
              <a:rPr lang="en-US" dirty="0" err="1"/>
              <a:t>os.path.join</a:t>
            </a:r>
            <a:r>
              <a:rPr lang="en-US" dirty="0"/>
              <a:t>(</a:t>
            </a:r>
            <a:r>
              <a:rPr lang="en-US" dirty="0" err="1"/>
              <a:t>output_dir</a:t>
            </a:r>
            <a:r>
              <a:rPr lang="en-US" dirty="0"/>
              <a:t>, 'diver_down_land_ocean_v7.pdf')) ; close()</a:t>
            </a:r>
          </a:p>
          <a:p>
            <a:r>
              <a:rPr lang="en-US" dirty="0"/>
              <a:t>fbp4.diver_down(['IS', 'LNLG'], ('globe', 'globe'), ('land', 'ocean'), </a:t>
            </a:r>
            <a:r>
              <a:rPr lang="en-US" dirty="0" err="1"/>
              <a:t>gr_cons</a:t>
            </a:r>
            <a:r>
              <a:rPr lang="en-US" dirty="0"/>
              <a:t>=True, </a:t>
            </a:r>
            <a:r>
              <a:rPr lang="en-US" dirty="0" err="1"/>
              <a:t>small_ticks</a:t>
            </a:r>
            <a:r>
              <a:rPr lang="en-US" dirty="0"/>
              <a:t>=True, verbose=False, </a:t>
            </a:r>
            <a:r>
              <a:rPr lang="en-US" dirty="0" err="1"/>
              <a:t>gr_tol</a:t>
            </a:r>
            <a:r>
              <a:rPr lang="en-US" dirty="0"/>
              <a:t>=True, </a:t>
            </a:r>
            <a:r>
              <a:rPr lang="en-US" dirty="0" err="1"/>
              <a:t>tol_method</a:t>
            </a:r>
            <a:r>
              <a:rPr lang="en-US" dirty="0"/>
              <a:t>='diff', years=[2015,2016], range=2.88, </a:t>
            </a:r>
            <a:r>
              <a:rPr lang="en-US" dirty="0" err="1"/>
              <a:t>annot_text</a:t>
            </a:r>
            <a:r>
              <a:rPr lang="en-US" dirty="0"/>
              <a:t>='v11:2015-2016’)</a:t>
            </a:r>
          </a:p>
          <a:p>
            <a:r>
              <a:rPr lang="en-US" dirty="0" err="1"/>
              <a:t>savefig</a:t>
            </a:r>
            <a:r>
              <a:rPr lang="en-US" dirty="0"/>
              <a:t>(</a:t>
            </a:r>
            <a:r>
              <a:rPr lang="en-US" dirty="0" err="1"/>
              <a:t>os.path.join</a:t>
            </a:r>
            <a:r>
              <a:rPr lang="en-US" dirty="0"/>
              <a:t>(</a:t>
            </a:r>
            <a:r>
              <a:rPr lang="en-US" dirty="0" err="1"/>
              <a:t>output_dir</a:t>
            </a:r>
            <a:r>
              <a:rPr lang="en-US" dirty="0"/>
              <a:t>, 'diver_down_land_ocean_v11.pdf')) ; close()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EE5A31-0F42-1E4E-92C4-C64CC9B5F22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270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03CB1-02B4-090D-2630-EB2F5E1CF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66F93E-2307-8C3D-B5F5-3E4CA477C2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700DCE-B417-D922-4812-27029CEC11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output_dir</a:t>
            </a:r>
            <a:r>
              <a:rPr lang="en-US" dirty="0"/>
              <a:t> = </a:t>
            </a:r>
            <a:r>
              <a:rPr lang="en-US" dirty="0" err="1"/>
              <a:t>os.path.join</a:t>
            </a:r>
            <a:r>
              <a:rPr lang="en-US" dirty="0"/>
              <a:t>(</a:t>
            </a:r>
            <a:r>
              <a:rPr lang="en-US" dirty="0" err="1"/>
              <a:t>os.environ</a:t>
            </a:r>
            <a:r>
              <a:rPr lang="en-US" dirty="0"/>
              <a:t>['HOME'], 'Documents/Talks/OCO2/SAC Workshop’)</a:t>
            </a:r>
          </a:p>
          <a:p>
            <a:r>
              <a:rPr lang="en-US" dirty="0"/>
              <a:t>fbp1.diver_down(['IS','LN','LG'], ('tropics', 'extra-tropics'), ('</a:t>
            </a:r>
            <a:r>
              <a:rPr lang="en-US" dirty="0" err="1"/>
              <a:t>total','total</a:t>
            </a:r>
            <a:r>
              <a:rPr lang="en-US" dirty="0"/>
              <a:t>'), </a:t>
            </a:r>
            <a:r>
              <a:rPr lang="en-US" dirty="0" err="1"/>
              <a:t>gr_cons</a:t>
            </a:r>
            <a:r>
              <a:rPr lang="en-US" dirty="0"/>
              <a:t>=True, </a:t>
            </a:r>
            <a:r>
              <a:rPr lang="en-US" dirty="0" err="1"/>
              <a:t>small_ticks</a:t>
            </a:r>
            <a:r>
              <a:rPr lang="en-US" dirty="0"/>
              <a:t>=True, verbose=False, </a:t>
            </a:r>
            <a:r>
              <a:rPr lang="en-US" dirty="0" err="1"/>
              <a:t>gr_tol</a:t>
            </a:r>
            <a:r>
              <a:rPr lang="en-US" dirty="0"/>
              <a:t>=True, </a:t>
            </a:r>
            <a:r>
              <a:rPr lang="en-US" dirty="0" err="1"/>
              <a:t>tol_method</a:t>
            </a:r>
            <a:r>
              <a:rPr lang="en-US" dirty="0"/>
              <a:t>='diff', years=[2015,2016], </a:t>
            </a:r>
            <a:r>
              <a:rPr lang="en-US" dirty="0" err="1"/>
              <a:t>annot_text</a:t>
            </a:r>
            <a:r>
              <a:rPr lang="en-US" dirty="0"/>
              <a:t>='v7:2015-2016', range=5.36)</a:t>
            </a:r>
          </a:p>
          <a:p>
            <a:r>
              <a:rPr lang="en-US" dirty="0" err="1"/>
              <a:t>savefig</a:t>
            </a:r>
            <a:r>
              <a:rPr lang="en-US" dirty="0"/>
              <a:t>(</a:t>
            </a:r>
            <a:r>
              <a:rPr lang="en-US" dirty="0" err="1"/>
              <a:t>os.path.join</a:t>
            </a:r>
            <a:r>
              <a:rPr lang="en-US" dirty="0"/>
              <a:t>(</a:t>
            </a:r>
            <a:r>
              <a:rPr lang="en-US" dirty="0" err="1"/>
              <a:t>output_dir</a:t>
            </a:r>
            <a:r>
              <a:rPr lang="en-US" dirty="0"/>
              <a:t>, 'diver_down_tropics_v7.pdf')) ; close()</a:t>
            </a:r>
          </a:p>
          <a:p>
            <a:r>
              <a:rPr lang="en-US" dirty="0"/>
              <a:t>fbp4.diver_down(['IS','LNLG'], ('tropics', 'extra-tropics'), ('</a:t>
            </a:r>
            <a:r>
              <a:rPr lang="en-US" dirty="0" err="1"/>
              <a:t>total','total</a:t>
            </a:r>
            <a:r>
              <a:rPr lang="en-US" dirty="0"/>
              <a:t>'), </a:t>
            </a:r>
            <a:r>
              <a:rPr lang="en-US" dirty="0" err="1"/>
              <a:t>gr_cons</a:t>
            </a:r>
            <a:r>
              <a:rPr lang="en-US" dirty="0"/>
              <a:t>=True, </a:t>
            </a:r>
            <a:r>
              <a:rPr lang="en-US" dirty="0" err="1"/>
              <a:t>small_ticks</a:t>
            </a:r>
            <a:r>
              <a:rPr lang="en-US" dirty="0"/>
              <a:t>=True, verbose=False, </a:t>
            </a:r>
            <a:r>
              <a:rPr lang="en-US" dirty="0" err="1"/>
              <a:t>gr_tol</a:t>
            </a:r>
            <a:r>
              <a:rPr lang="en-US" dirty="0"/>
              <a:t>=True, </a:t>
            </a:r>
            <a:r>
              <a:rPr lang="en-US" dirty="0" err="1"/>
              <a:t>tol_method</a:t>
            </a:r>
            <a:r>
              <a:rPr lang="en-US" dirty="0"/>
              <a:t>='diff', years=[2015, 2016], </a:t>
            </a:r>
            <a:r>
              <a:rPr lang="en-US" dirty="0" err="1"/>
              <a:t>annot_text</a:t>
            </a:r>
            <a:r>
              <a:rPr lang="en-US" dirty="0"/>
              <a:t>='v11:2015-2016', range=5.36)</a:t>
            </a:r>
          </a:p>
          <a:p>
            <a:r>
              <a:rPr lang="en-US" dirty="0" err="1"/>
              <a:t>savefig</a:t>
            </a:r>
            <a:r>
              <a:rPr lang="en-US" dirty="0"/>
              <a:t>(</a:t>
            </a:r>
            <a:r>
              <a:rPr lang="en-US" dirty="0" err="1"/>
              <a:t>os.path.join</a:t>
            </a:r>
            <a:r>
              <a:rPr lang="en-US" dirty="0"/>
              <a:t>(</a:t>
            </a:r>
            <a:r>
              <a:rPr lang="en-US" dirty="0" err="1"/>
              <a:t>output_dir</a:t>
            </a:r>
            <a:r>
              <a:rPr lang="en-US" dirty="0"/>
              <a:t>, 'diver_down_tropics_v11.pdf')) ; close()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9362D6-5EE4-AD9C-61EA-DF8802BF9E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EE5A31-0F42-1E4E-92C4-C64CC9B5F22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208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Manaus_Profiles</a:t>
            </a:r>
            <a:r>
              <a:rPr lang="en-US" dirty="0"/>
              <a:t>('LNLG', months=[6,7,8], </a:t>
            </a:r>
            <a:r>
              <a:rPr lang="en-US" dirty="0" err="1"/>
              <a:t>xrange</a:t>
            </a:r>
            <a:r>
              <a:rPr lang="en-US" dirty="0"/>
              <a:t>=9.3, </a:t>
            </a:r>
            <a:r>
              <a:rPr lang="en-US" dirty="0" err="1"/>
              <a:t>annot_text</a:t>
            </a:r>
            <a:r>
              <a:rPr lang="en-US" dirty="0"/>
              <a:t>=‘OCO2 LNLG\n(dry season)’)</a:t>
            </a:r>
          </a:p>
          <a:p>
            <a:r>
              <a:rPr lang="en-US" dirty="0" err="1"/>
              <a:t>savefig</a:t>
            </a:r>
            <a:r>
              <a:rPr lang="en-US" dirty="0"/>
              <a:t>('</a:t>
            </a:r>
            <a:r>
              <a:rPr lang="en-US" dirty="0" err="1"/>
              <a:t>manaus_dry_season_LNLG.pdf</a:t>
            </a:r>
            <a:r>
              <a:rPr lang="en-US" dirty="0"/>
              <a:t>'); close()</a:t>
            </a:r>
          </a:p>
          <a:p>
            <a:r>
              <a:rPr lang="en-US" dirty="0" err="1"/>
              <a:t>Manaus_Profiles</a:t>
            </a:r>
            <a:r>
              <a:rPr lang="en-US" dirty="0"/>
              <a:t>('IS', months=[6,7,8], </a:t>
            </a:r>
            <a:r>
              <a:rPr lang="en-US" dirty="0" err="1"/>
              <a:t>xrange</a:t>
            </a:r>
            <a:r>
              <a:rPr lang="en-US" dirty="0"/>
              <a:t>=9.3, </a:t>
            </a:r>
            <a:r>
              <a:rPr lang="en-US" dirty="0" err="1"/>
              <a:t>annot_text</a:t>
            </a:r>
            <a:r>
              <a:rPr lang="en-US" dirty="0"/>
              <a:t>=‘In situ\n(dry season)’)</a:t>
            </a:r>
          </a:p>
          <a:p>
            <a:r>
              <a:rPr lang="en-US" dirty="0" err="1"/>
              <a:t>savefig</a:t>
            </a:r>
            <a:r>
              <a:rPr lang="en-US" dirty="0"/>
              <a:t>('</a:t>
            </a:r>
            <a:r>
              <a:rPr lang="en-US" dirty="0" err="1"/>
              <a:t>manaus_dry_season_IS.pdf</a:t>
            </a:r>
            <a:r>
              <a:rPr lang="en-US" dirty="0"/>
              <a:t>'); close()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EE5A31-0F42-1E4E-92C4-C64CC9B5F22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374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Jacobson et al (2025) : 10.48550/arXiv.2503.09065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EE5A31-0F42-1E4E-92C4-C64CC9B5F22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301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F0488-BE26-8952-4643-3A9B0A78D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DA50A9-4A43-09F8-5D8C-547554C40D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AF0D68-BA47-BE7D-B12A-A3114A029A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Feng et al (2019) : https://</a:t>
            </a:r>
            <a:r>
              <a:rPr lang="en-US" dirty="0" err="1"/>
              <a:t>agupubs.onlinelibrary.wiley.com</a:t>
            </a:r>
            <a:r>
              <a:rPr lang="en-US" dirty="0"/>
              <a:t>/</a:t>
            </a:r>
            <a:r>
              <a:rPr lang="en-US" dirty="0" err="1"/>
              <a:t>doi</a:t>
            </a:r>
            <a:r>
              <a:rPr lang="en-US" dirty="0"/>
              <a:t>/10.1029/2019JD031165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1789D3-6C98-0510-4682-EAE9416B4C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EE5A31-0F42-1E4E-92C4-C64CC9B5F22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25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B9ADF-2642-4EDF-8175-992BEBB66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4456C5-692F-0331-D181-7E92722E8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CC0A21-7D91-8D70-5602-3F66524013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Feng et al (2019) : https://</a:t>
            </a:r>
            <a:r>
              <a:rPr lang="en-US" dirty="0" err="1"/>
              <a:t>agupubs.onlinelibrary.wiley.com</a:t>
            </a:r>
            <a:r>
              <a:rPr lang="en-US" dirty="0"/>
              <a:t>/</a:t>
            </a:r>
            <a:r>
              <a:rPr lang="en-US" dirty="0" err="1"/>
              <a:t>doi</a:t>
            </a:r>
            <a:r>
              <a:rPr lang="en-US" dirty="0"/>
              <a:t>/10.1029/2019JD031165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34D18-9B0D-2FD6-A82D-60F7A9A84D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EE5A31-0F42-1E4E-92C4-C64CC9B5F22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89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EE5A31-0F42-1E4E-92C4-C64CC9B5F22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353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EE5A31-0F42-1E4E-92C4-C64CC9B5F22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174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EC17F-D114-BD27-D535-FDFCE78E9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3EEEDD-8773-9204-02EB-0D79BFA431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5958EE-71AB-51A2-ABCB-9C48E2EC14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output_dir</a:t>
            </a:r>
            <a:r>
              <a:rPr lang="en-US" dirty="0"/>
              <a:t> = </a:t>
            </a:r>
            <a:r>
              <a:rPr lang="en-US" dirty="0" err="1"/>
              <a:t>os.path.join</a:t>
            </a:r>
            <a:r>
              <a:rPr lang="en-US" dirty="0"/>
              <a:t>(</a:t>
            </a:r>
            <a:r>
              <a:rPr lang="en-US" dirty="0" err="1"/>
              <a:t>os.environ</a:t>
            </a:r>
            <a:r>
              <a:rPr lang="en-US" dirty="0"/>
              <a:t>['HOME'], 'Documents/Talks/OCO2/SAC Workshop’)</a:t>
            </a:r>
          </a:p>
          <a:p>
            <a:r>
              <a:rPr lang="en-US" dirty="0"/>
              <a:t>fbp1.diver_down(['IS','LN','LG'], ('north of 30°N', 'south of 30°N'), ('</a:t>
            </a:r>
            <a:r>
              <a:rPr lang="en-US" dirty="0" err="1"/>
              <a:t>total','total</a:t>
            </a:r>
            <a:r>
              <a:rPr lang="en-US" dirty="0"/>
              <a:t>'), </a:t>
            </a:r>
            <a:r>
              <a:rPr lang="en-US" dirty="0" err="1"/>
              <a:t>gr_cons</a:t>
            </a:r>
            <a:r>
              <a:rPr lang="en-US" dirty="0"/>
              <a:t>=True, </a:t>
            </a:r>
            <a:r>
              <a:rPr lang="en-US" dirty="0" err="1"/>
              <a:t>small_ticks</a:t>
            </a:r>
            <a:r>
              <a:rPr lang="en-US" dirty="0"/>
              <a:t>=True, verbose=False, </a:t>
            </a:r>
            <a:r>
              <a:rPr lang="en-US" dirty="0" err="1"/>
              <a:t>gr_tol</a:t>
            </a:r>
            <a:r>
              <a:rPr lang="en-US" dirty="0"/>
              <a:t>=True, </a:t>
            </a:r>
            <a:r>
              <a:rPr lang="en-US" dirty="0" err="1"/>
              <a:t>tol_method</a:t>
            </a:r>
            <a:r>
              <a:rPr lang="en-US" dirty="0"/>
              <a:t>='diff', years=[2015,2016], </a:t>
            </a:r>
            <a:r>
              <a:rPr lang="en-US" dirty="0" err="1"/>
              <a:t>annot_text</a:t>
            </a:r>
            <a:r>
              <a:rPr lang="en-US" dirty="0"/>
              <a:t>='v7:2015-2016', range=3.91)</a:t>
            </a:r>
          </a:p>
          <a:p>
            <a:r>
              <a:rPr lang="en-US" dirty="0" err="1"/>
              <a:t>savefig</a:t>
            </a:r>
            <a:r>
              <a:rPr lang="en-US" dirty="0"/>
              <a:t>(</a:t>
            </a:r>
            <a:r>
              <a:rPr lang="en-US" dirty="0" err="1"/>
              <a:t>os.path.join</a:t>
            </a:r>
            <a:r>
              <a:rPr lang="en-US" dirty="0"/>
              <a:t>(</a:t>
            </a:r>
            <a:r>
              <a:rPr lang="en-US" dirty="0" err="1"/>
              <a:t>output_dir</a:t>
            </a:r>
            <a:r>
              <a:rPr lang="en-US" dirty="0"/>
              <a:t>, 'diver_down_nextratrop_v7.pdf')) ; close()</a:t>
            </a:r>
          </a:p>
          <a:p>
            <a:r>
              <a:rPr lang="en-US" dirty="0"/>
              <a:t>fbp4.diver_down(['IS','LNLG'], ('north of 30°N', 'south of 30°N'), ('</a:t>
            </a:r>
            <a:r>
              <a:rPr lang="en-US" dirty="0" err="1"/>
              <a:t>total','total</a:t>
            </a:r>
            <a:r>
              <a:rPr lang="en-US" dirty="0"/>
              <a:t>'), </a:t>
            </a:r>
            <a:r>
              <a:rPr lang="en-US" dirty="0" err="1"/>
              <a:t>gr_cons</a:t>
            </a:r>
            <a:r>
              <a:rPr lang="en-US" dirty="0"/>
              <a:t>=True, </a:t>
            </a:r>
            <a:r>
              <a:rPr lang="en-US" dirty="0" err="1"/>
              <a:t>small_ticks</a:t>
            </a:r>
            <a:r>
              <a:rPr lang="en-US" dirty="0"/>
              <a:t>=True, verbose=False, </a:t>
            </a:r>
            <a:r>
              <a:rPr lang="en-US" dirty="0" err="1"/>
              <a:t>gr_tol</a:t>
            </a:r>
            <a:r>
              <a:rPr lang="en-US" dirty="0"/>
              <a:t>=True, </a:t>
            </a:r>
            <a:r>
              <a:rPr lang="en-US" dirty="0" err="1"/>
              <a:t>tol_method</a:t>
            </a:r>
            <a:r>
              <a:rPr lang="en-US" dirty="0"/>
              <a:t>='diff', years= [2015,2016], </a:t>
            </a:r>
            <a:r>
              <a:rPr lang="en-US" dirty="0" err="1"/>
              <a:t>annot_text</a:t>
            </a:r>
            <a:r>
              <a:rPr lang="en-US" dirty="0"/>
              <a:t>='v11:2015-2016', range=3.91)</a:t>
            </a:r>
          </a:p>
          <a:p>
            <a:r>
              <a:rPr lang="en-US" dirty="0" err="1"/>
              <a:t>savefig</a:t>
            </a:r>
            <a:r>
              <a:rPr lang="en-US" dirty="0"/>
              <a:t>(</a:t>
            </a:r>
            <a:r>
              <a:rPr lang="en-US" dirty="0" err="1"/>
              <a:t>os.path.join</a:t>
            </a:r>
            <a:r>
              <a:rPr lang="en-US" dirty="0"/>
              <a:t>(</a:t>
            </a:r>
            <a:r>
              <a:rPr lang="en-US" dirty="0" err="1"/>
              <a:t>output_dir</a:t>
            </a:r>
            <a:r>
              <a:rPr lang="en-US" dirty="0"/>
              <a:t>, 'diver_down_nextratrop_v11.pdf')) ; close()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E12595-2850-56B9-DA40-E17B9366D6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EE5A31-0F42-1E4E-92C4-C64CC9B5F22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661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ABA46-6DA5-F796-D108-152B35575E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24AE72-8B31-3825-DD36-923C20FFD5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61922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E1983-3E16-4912-8FC4-FDE3AF065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690" y="174662"/>
            <a:ext cx="11640620" cy="601515"/>
          </a:xfrm>
        </p:spPr>
        <p:txBody>
          <a:bodyPr/>
          <a:lstStyle>
            <a:lvl1pPr marL="182880">
              <a:defRPr sz="4000">
                <a:solidFill>
                  <a:srgbClr val="4169E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0DCBD-447B-999B-D312-9A8AB530B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689" y="914400"/>
            <a:ext cx="11640619" cy="57689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9836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EB513-0A3B-6C1A-E126-83BAF8E2B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46B7B-A580-F8D3-7B97-E5D45BFA2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9686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FC5F3-516B-1D93-6634-5D55133A3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807CB-B910-AD96-3AAB-2215EC781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A92729-EE3F-4B57-664B-511CE916EC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4139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99662-5837-3F7F-F3E4-31EB780EC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DBDAA-6A8E-3202-6F08-99FC6F87C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>
                <a:latin typeface="Myriad Pro Light SemiCond" panose="020B04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2685C6-2A8A-E317-F0E8-4AC3D2E72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898E9E-4FE5-3F18-1AB8-AD61ACFFCA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 i="0">
                <a:latin typeface="Myriad Pro Light SemiCond" panose="020B04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DEFEC4-CE3A-1A35-55AF-2B50079105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9472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E96A0-D480-DA53-CC86-00D941496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6318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8360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2FAAD-DFA9-C761-D7BB-977436D6D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73D49-EA73-EED4-3AA9-9A3E60D3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F1229-3C16-6776-F4DE-43C42FDFA3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3226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B8E7E-99F2-54E1-C453-B733E7DAD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1DCF41-ECA0-00D6-9ED1-19BCD6FCF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AA9E9-4475-7881-5AE9-9690919A27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4157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01196-87A5-09CA-61F9-696840BCB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6E9908-79C8-5F60-ACEE-6FC99EAEE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319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2A2A0A-1088-BA9E-F5ED-A84DD04D75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181028-FFC9-DB24-C0E2-DD49B77BAC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6596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48FA1D-0303-A373-29B5-F24064A2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69377-59EF-EAEA-2A63-D623CC280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0535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Myriad Pro Light SemiCond" panose="020B04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yriad Pro SemiCond" panose="020B05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yriad Pro SemiCond" panose="020B05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yriad Pro SemiCond" panose="020B05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SemiCond" panose="020B0503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SemiCond" panose="020B05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64F33-FA89-F156-D4D5-02D2056CC1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582" y="636608"/>
            <a:ext cx="10590836" cy="3217762"/>
          </a:xfrm>
        </p:spPr>
        <p:txBody>
          <a:bodyPr/>
          <a:lstStyle/>
          <a:p>
            <a:r>
              <a:rPr lang="en-US" dirty="0">
                <a:latin typeface="Fira Sans" panose="020B0503050000020004" pitchFamily="34" charset="0"/>
                <a:ea typeface="Fira Sans" panose="020B0503050000020004" pitchFamily="34" charset="0"/>
              </a:rPr>
              <a:t>Global CO₂ Flux Inversions: Where do We Stand?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9AB265-CE7D-BA73-89BD-210F26B8F6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0772"/>
            <a:ext cx="9144000" cy="1655762"/>
          </a:xfrm>
        </p:spPr>
        <p:txBody>
          <a:bodyPr/>
          <a:lstStyle/>
          <a:p>
            <a:r>
              <a:rPr lang="en-US" b="1" dirty="0"/>
              <a:t>Sourish Basu</a:t>
            </a:r>
            <a:r>
              <a:rPr lang="en-US" b="1" dirty="0">
                <a:latin typeface="Myriad Pro Light SemiCond" panose="020B0403030403020204" pitchFamily="34" charset="0"/>
              </a:rPr>
              <a:t>, Kenneth Schuldt,</a:t>
            </a:r>
          </a:p>
          <a:p>
            <a:r>
              <a:rPr lang="en-US" b="1" dirty="0">
                <a:latin typeface="Myriad Pro Light SemiCond" panose="020B0403030403020204" pitchFamily="34" charset="0"/>
              </a:rPr>
              <a:t>many generations of OCO MIP modelers, CO₂ data providers</a:t>
            </a:r>
          </a:p>
        </p:txBody>
      </p:sp>
    </p:spTree>
    <p:extLst>
      <p:ext uri="{BB962C8B-B14F-4D97-AF65-F5344CB8AC3E}">
        <p14:creationId xmlns:p14="http://schemas.microsoft.com/office/powerpoint/2010/main" val="3105135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DEFEB-C1AA-4145-0F33-0E70BA97F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Current status and 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41C0D-35E4-6C4B-BBF5-2A43807FF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689" y="776178"/>
            <a:ext cx="11640619" cy="5907160"/>
          </a:xfrm>
        </p:spPr>
        <p:txBody>
          <a:bodyPr>
            <a:normAutofit/>
          </a:bodyPr>
          <a:lstStyle/>
          <a:p>
            <a:r>
              <a:rPr lang="en-US" dirty="0"/>
              <a:t>Global CO₂ inversions with satellite data are routine. Satellite data have skill. The Global Carbon Budget includes satellite-based inversions.</a:t>
            </a:r>
          </a:p>
          <a:p>
            <a:endParaRPr lang="en-US" dirty="0"/>
          </a:p>
          <a:p>
            <a:r>
              <a:rPr lang="en-US" dirty="0"/>
              <a:t>Satellite records are now long enough to study response to climate anomalies (e.g., Metz et al, 2023, 2025; Liu et al, 2017; many others)</a:t>
            </a:r>
          </a:p>
          <a:p>
            <a:endParaRPr lang="en-US" dirty="0"/>
          </a:p>
          <a:p>
            <a:r>
              <a:rPr lang="en-US" dirty="0"/>
              <a:t>Having a controlled protocol for the OCO MIP has improved all models, and resulted in common good for all modelers</a:t>
            </a:r>
          </a:p>
          <a:p>
            <a:pPr lvl="1"/>
            <a:r>
              <a:rPr lang="en-US" dirty="0"/>
              <a:t>How to bin/average satellite data</a:t>
            </a:r>
          </a:p>
          <a:p>
            <a:pPr lvl="1"/>
            <a:r>
              <a:rPr lang="en-US" dirty="0"/>
              <a:t>How to validate inverse models</a:t>
            </a:r>
          </a:p>
          <a:p>
            <a:pPr lvl="1"/>
            <a:r>
              <a:rPr lang="en-US" dirty="0"/>
              <a:t>Whole series of valuable side studies such as transport differences, SF₆, etc.</a:t>
            </a:r>
          </a:p>
          <a:p>
            <a:endParaRPr lang="en-US" dirty="0"/>
          </a:p>
          <a:p>
            <a:r>
              <a:rPr lang="en-US" dirty="0"/>
              <a:t>Inclusion of auxiliary data (SIF, OCS, ¹⁴C) also starting to become standard</a:t>
            </a:r>
          </a:p>
        </p:txBody>
      </p:sp>
    </p:spTree>
    <p:extLst>
      <p:ext uri="{BB962C8B-B14F-4D97-AF65-F5344CB8AC3E}">
        <p14:creationId xmlns:p14="http://schemas.microsoft.com/office/powerpoint/2010/main" val="841899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07B8E-90AD-7384-66A6-8A71BD089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Progress over the last decade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1ABC80-FFD3-04AF-D873-E40179F92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518" y="1282700"/>
            <a:ext cx="4470400" cy="4292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D11978-789F-E014-9DE2-DB1AF26E74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6082" y="1282700"/>
            <a:ext cx="4470400" cy="4292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89BA66-8ABB-2002-44BF-F694D48D7FF7}"/>
              </a:ext>
            </a:extLst>
          </p:cNvPr>
          <p:cNvSpPr txBox="1"/>
          <p:nvPr/>
        </p:nvSpPr>
        <p:spPr>
          <a:xfrm>
            <a:off x="1401445" y="5953873"/>
            <a:ext cx="93891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>
                <a:latin typeface="Myriad Pro SemiCond" panose="020B0503030403020204" pitchFamily="34" charset="0"/>
              </a:rPr>
              <a:t>Narrower land/ocean partitioning, better mass balance, even for the in situ inversions</a:t>
            </a:r>
          </a:p>
        </p:txBody>
      </p:sp>
    </p:spTree>
    <p:extLst>
      <p:ext uri="{BB962C8B-B14F-4D97-AF65-F5344CB8AC3E}">
        <p14:creationId xmlns:p14="http://schemas.microsoft.com/office/powerpoint/2010/main" val="1903839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722AC-6B3A-7D2B-50FC-40791EFA5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C6C89-65D5-38DA-D834-FD3EBAE1F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Progress over the last decade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B240F0-E239-168B-816C-8F39B98EB7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5518" y="1282700"/>
            <a:ext cx="4470400" cy="4292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D6BDCA-86CF-DE70-750B-62FFB0B291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56082" y="1282700"/>
            <a:ext cx="4470400" cy="4292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41E3AB-34A8-20BD-A731-4B8D3B4BC6B5}"/>
              </a:ext>
            </a:extLst>
          </p:cNvPr>
          <p:cNvSpPr txBox="1"/>
          <p:nvPr/>
        </p:nvSpPr>
        <p:spPr>
          <a:xfrm>
            <a:off x="2966779" y="5953873"/>
            <a:ext cx="62584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>
                <a:latin typeface="Myriad Pro SemiCond" panose="020B0503030403020204" pitchFamily="34" charset="0"/>
              </a:rPr>
              <a:t>The Tropical flux constraint from OCO2 is now far tighter</a:t>
            </a:r>
          </a:p>
        </p:txBody>
      </p:sp>
    </p:spTree>
    <p:extLst>
      <p:ext uri="{BB962C8B-B14F-4D97-AF65-F5344CB8AC3E}">
        <p14:creationId xmlns:p14="http://schemas.microsoft.com/office/powerpoint/2010/main" val="658546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B0719-FA10-5BDB-743C-14E5AC00B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OCO2 data have new information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BA2E21-54BA-28F9-8C0B-F25B744F6A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1087" y="1187584"/>
            <a:ext cx="2832100" cy="5118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CB65C7-1B40-8D34-96BC-7A66B658A2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650047" y="1187584"/>
            <a:ext cx="2832100" cy="51181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F81EE1-E44A-6036-B41F-3013A68B9FF3}"/>
              </a:ext>
            </a:extLst>
          </p:cNvPr>
          <p:cNvSpPr txBox="1"/>
          <p:nvPr/>
        </p:nvSpPr>
        <p:spPr>
          <a:xfrm>
            <a:off x="7488455" y="1690062"/>
            <a:ext cx="372497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Myriad Pro SemiCond" panose="020B0503030403020204" pitchFamily="34" charset="0"/>
              </a:rPr>
              <a:t>Tropical fluxes are better constrained with OCO2 data </a:t>
            </a:r>
            <a:r>
              <a:rPr lang="en-US" sz="2200" i="1" dirty="0">
                <a:latin typeface="Myriad Pro SemiCond" panose="020B0503030403020204" pitchFamily="34" charset="0"/>
              </a:rPr>
              <a:t>when they exist</a:t>
            </a:r>
            <a:r>
              <a:rPr lang="en-US" sz="2200" dirty="0">
                <a:latin typeface="Myriad Pro SemiCond" panose="020B0503030403020204" pitchFamily="34" charset="0"/>
              </a:rPr>
              <a:t>. </a:t>
            </a:r>
          </a:p>
          <a:p>
            <a:endParaRPr lang="en-US" sz="2200" dirty="0">
              <a:latin typeface="Myriad Pro SemiCond" panose="020B0503030403020204" pitchFamily="34" charset="0"/>
            </a:endParaRPr>
          </a:p>
          <a:p>
            <a:r>
              <a:rPr lang="en-US" sz="2200" dirty="0">
                <a:latin typeface="Myriad Pro SemiCond" panose="020B0503030403020204" pitchFamily="34" charset="0"/>
              </a:rPr>
              <a:t>Comparison to aircraft profiles at Manaus (Brazil) shows that OCO2 inversions have more accurate fluxes, but </a:t>
            </a:r>
            <a:r>
              <a:rPr lang="en-US" sz="2200" i="1" dirty="0">
                <a:latin typeface="Myriad Pro SemiCond" panose="020B0503030403020204" pitchFamily="34" charset="0"/>
              </a:rPr>
              <a:t>only in the dry season</a:t>
            </a:r>
            <a:r>
              <a:rPr lang="en-US" sz="2200" dirty="0">
                <a:latin typeface="Myriad Pro SemiCond" panose="020B0503030403020204" pitchFamily="34" charset="0"/>
              </a:rPr>
              <a:t>. In the wet season, they’re the same or worse.</a:t>
            </a:r>
          </a:p>
        </p:txBody>
      </p:sp>
    </p:spTree>
    <p:extLst>
      <p:ext uri="{BB962C8B-B14F-4D97-AF65-F5344CB8AC3E}">
        <p14:creationId xmlns:p14="http://schemas.microsoft.com/office/powerpoint/2010/main" val="3463988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D458F-E545-86F3-B6AA-632D5EB62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Combination with auxiliary satellite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189A3-61FC-C8EE-F199-AABCF09FB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Combination of satellite XCO₂ with satellite SIF to study the impact of anomalies on GPP and respiration (Parazoo et al, 2013; Sun et al, 2017; Byrne et al, 2018; Zhang et al, 2023; Jacobson et al, 2025; etc.)</a:t>
            </a:r>
          </a:p>
          <a:p>
            <a:endParaRPr lang="en-US" dirty="0"/>
          </a:p>
          <a:p>
            <a:r>
              <a:rPr lang="en-US" dirty="0"/>
              <a:t>Jacobson et al (2025) assimilates SIF and XCO₂ together instead of in steps, but for this approach to develop, we need a good mechanistic understanding of the SIF-GPP relationship (including structural errors)</a:t>
            </a:r>
          </a:p>
          <a:p>
            <a:endParaRPr lang="en-US" dirty="0"/>
          </a:p>
          <a:p>
            <a:r>
              <a:rPr lang="en-US" dirty="0"/>
              <a:t>NO₂ as a proxy for fossil CO₂ has also gained traction, but does not scale to global methods, mostly limited to urban/point sources</a:t>
            </a:r>
          </a:p>
        </p:txBody>
      </p:sp>
    </p:spTree>
    <p:extLst>
      <p:ext uri="{BB962C8B-B14F-4D97-AF65-F5344CB8AC3E}">
        <p14:creationId xmlns:p14="http://schemas.microsoft.com/office/powerpoint/2010/main" val="2524968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4E800-D0BC-0929-5736-BB6A973D6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A05F9-D916-31BA-B2E9-6DD061C5D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Current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D7C82-DD71-54F0-4FC0-BE777D223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Global inversions are still </a:t>
            </a:r>
            <a:r>
              <a:rPr lang="en-US" i="1" dirty="0"/>
              <a:t>very</a:t>
            </a:r>
            <a:r>
              <a:rPr lang="en-US" dirty="0"/>
              <a:t> sensitive to coherent small biases in XCO₂ data, which is why the OCO ocean glint data are still not (widely) used. This will also be crucial to factor in when assimilating multiple satellite XCO₂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0F0FFC-76E3-651A-42CC-7C3FFC460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48" y="2273054"/>
            <a:ext cx="5943600" cy="36164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6A39C7-04B7-752C-7DB8-EA534B987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248" y="2258525"/>
            <a:ext cx="5943600" cy="36164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A054FF9-869C-E1E3-687C-2407B8B30D78}"/>
              </a:ext>
            </a:extLst>
          </p:cNvPr>
          <p:cNvSpPr txBox="1"/>
          <p:nvPr/>
        </p:nvSpPr>
        <p:spPr>
          <a:xfrm>
            <a:off x="1615438" y="5933343"/>
            <a:ext cx="8961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Myriad Pro SemiCond" panose="020B0503030403020204" pitchFamily="34" charset="0"/>
              </a:rPr>
              <a:t>The </a:t>
            </a:r>
            <a:r>
              <a:rPr lang="en-US" sz="2200" i="1" dirty="0">
                <a:latin typeface="Myriad Pro SemiCond" panose="020B0503030403020204" pitchFamily="34" charset="0"/>
              </a:rPr>
              <a:t>size</a:t>
            </a:r>
            <a:r>
              <a:rPr lang="en-US" sz="2200" dirty="0">
                <a:latin typeface="Myriad Pro SemiCond" panose="020B0503030403020204" pitchFamily="34" charset="0"/>
              </a:rPr>
              <a:t> of the OG vs LNLG difference, relative to data uncertainty, is not especially large, but it is </a:t>
            </a:r>
            <a:r>
              <a:rPr lang="en-US" sz="2200" i="1" dirty="0">
                <a:latin typeface="Myriad Pro SemiCond" panose="020B0503030403020204" pitchFamily="34" charset="0"/>
              </a:rPr>
              <a:t>coherent</a:t>
            </a:r>
            <a:r>
              <a:rPr lang="en-US" sz="2200" dirty="0">
                <a:latin typeface="Myriad Pro SemiCond" panose="020B0503030403020204" pitchFamily="34" charset="0"/>
              </a:rPr>
              <a:t> over an area with naturally small variations in column CO₂</a:t>
            </a:r>
          </a:p>
        </p:txBody>
      </p:sp>
    </p:spTree>
    <p:extLst>
      <p:ext uri="{BB962C8B-B14F-4D97-AF65-F5344CB8AC3E}">
        <p14:creationId xmlns:p14="http://schemas.microsoft.com/office/powerpoint/2010/main" val="1833340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2EB3C-AE40-7337-D7D8-46198CCE4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AC18F-C45A-EBF2-0D59-AC0C31B56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Current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1DB93-8098-4F41-770E-17B5E5235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inverse models are too slow; most struggle to deliver even 1°×1° fluxes, will likely struggle to assimilate the multi-satellite data deluge</a:t>
            </a:r>
          </a:p>
          <a:p>
            <a:endParaRPr lang="en-US" dirty="0"/>
          </a:p>
          <a:p>
            <a:r>
              <a:rPr lang="en-US" dirty="0"/>
              <a:t>Formal error estimation in iterative techniques ~100× expensive, and even then doesn’t factor in transport errors and assumptions in prior specification</a:t>
            </a:r>
          </a:p>
          <a:p>
            <a:endParaRPr lang="en-US" dirty="0"/>
          </a:p>
          <a:p>
            <a:r>
              <a:rPr lang="en-US" dirty="0"/>
              <a:t>We need gross fluxes to improve process models</a:t>
            </a:r>
          </a:p>
          <a:p>
            <a:endParaRPr lang="en-US" dirty="0"/>
          </a:p>
          <a:p>
            <a:r>
              <a:rPr lang="en-US" dirty="0"/>
              <a:t>Validating fluxes remains difficult (we have some methods, but they still rely on atmospheric samples, and they don’t work in under-sampled areas)</a:t>
            </a:r>
          </a:p>
          <a:p>
            <a:endParaRPr lang="en-US" dirty="0"/>
          </a:p>
          <a:p>
            <a:r>
              <a:rPr lang="en-US" dirty="0"/>
              <a:t>Inversions still struggle with non-uniform temporal coverage</a:t>
            </a:r>
          </a:p>
        </p:txBody>
      </p:sp>
    </p:spTree>
    <p:extLst>
      <p:ext uri="{BB962C8B-B14F-4D97-AF65-F5344CB8AC3E}">
        <p14:creationId xmlns:p14="http://schemas.microsoft.com/office/powerpoint/2010/main" val="2654568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EF389-27DB-602B-5655-FE19B1727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Dealing with instrument and inter-sensor 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D742C-A85A-785A-943F-3BADDB473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approach is to manually choose covariates against some truth metric(s), such as TCCON, models, or an assertion like “XCO₂ should not vary by more than X ppm over this area”</a:t>
            </a:r>
          </a:p>
          <a:p>
            <a:endParaRPr lang="en-US" dirty="0"/>
          </a:p>
          <a:p>
            <a:r>
              <a:rPr lang="en-US" dirty="0"/>
              <a:t>Some of this may be sped up by a machine learning model trained on the truth metrics, which may provide a more accurate error estimate on the bias correction</a:t>
            </a:r>
          </a:p>
          <a:p>
            <a:endParaRPr lang="en-US" dirty="0"/>
          </a:p>
          <a:p>
            <a:r>
              <a:rPr lang="en-US" dirty="0"/>
              <a:t>It is also possible to estimate this bias correction – per sensor, if needed – directly in any flux inversion that has a long enough window (1+ year)</a:t>
            </a:r>
          </a:p>
          <a:p>
            <a:endParaRPr lang="en-US" dirty="0"/>
          </a:p>
          <a:p>
            <a:r>
              <a:rPr lang="en-US" dirty="0"/>
              <a:t>Does not provide a “better” result than the standard approach, but may be more convenient/faster with multiple instruments?</a:t>
            </a:r>
          </a:p>
        </p:txBody>
      </p:sp>
    </p:spTree>
    <p:extLst>
      <p:ext uri="{BB962C8B-B14F-4D97-AF65-F5344CB8AC3E}">
        <p14:creationId xmlns:p14="http://schemas.microsoft.com/office/powerpoint/2010/main" val="4224330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11EAC-3C69-C1BC-EF76-0AD86B24A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Online bias correction of OCO2 data </a:t>
            </a:r>
            <a:r>
              <a:rPr lang="en-US" i="1" dirty="0"/>
              <a:t>circa</a:t>
            </a:r>
            <a:r>
              <a:rPr lang="en-US" dirty="0"/>
              <a:t> 2017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D68DF5A-E5D3-A57E-6C7B-E56ECBB39B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6982633"/>
              </p:ext>
            </p:extLst>
          </p:nvPr>
        </p:nvGraphicFramePr>
        <p:xfrm>
          <a:off x="2807492" y="2700670"/>
          <a:ext cx="6577013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0118">
                  <a:extLst>
                    <a:ext uri="{9D8B030D-6E8A-4147-A177-3AD203B41FA5}">
                      <a16:colId xmlns:a16="http://schemas.microsoft.com/office/drawing/2014/main" val="647352764"/>
                    </a:ext>
                  </a:extLst>
                </a:gridCol>
                <a:gridCol w="827405">
                  <a:extLst>
                    <a:ext uri="{9D8B030D-6E8A-4147-A177-3AD203B41FA5}">
                      <a16:colId xmlns:a16="http://schemas.microsoft.com/office/drawing/2014/main" val="784078315"/>
                    </a:ext>
                  </a:extLst>
                </a:gridCol>
                <a:gridCol w="1129030">
                  <a:extLst>
                    <a:ext uri="{9D8B030D-6E8A-4147-A177-3AD203B41FA5}">
                      <a16:colId xmlns:a16="http://schemas.microsoft.com/office/drawing/2014/main" val="3958093690"/>
                    </a:ext>
                  </a:extLst>
                </a:gridCol>
                <a:gridCol w="1786255">
                  <a:extLst>
                    <a:ext uri="{9D8B030D-6E8A-4147-A177-3AD203B41FA5}">
                      <a16:colId xmlns:a16="http://schemas.microsoft.com/office/drawing/2014/main" val="1048231265"/>
                    </a:ext>
                  </a:extLst>
                </a:gridCol>
                <a:gridCol w="624205">
                  <a:extLst>
                    <a:ext uri="{9D8B030D-6E8A-4147-A177-3AD203B41FA5}">
                      <a16:colId xmlns:a16="http://schemas.microsoft.com/office/drawing/2014/main" val="2764093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200" b="1" i="0" dirty="0">
                          <a:latin typeface="Myriad Pro Light SemiCond" panose="020B0403030403020204" pitchFamily="34" charset="0"/>
                        </a:rPr>
                        <a:t>Correction</a:t>
                      </a:r>
                    </a:p>
                  </a:txBody>
                  <a:tcPr>
                    <a:solidFill>
                      <a:srgbClr val="416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i="0" dirty="0" err="1">
                          <a:latin typeface="Myriad Pro Light SemiCond" panose="020B0403030403020204" pitchFamily="34" charset="0"/>
                        </a:rPr>
                        <a:t>dp</a:t>
                      </a:r>
                      <a:endParaRPr lang="en-US" sz="2200" b="1" i="0" dirty="0">
                        <a:latin typeface="Myriad Pro Light SemiCond" panose="020B0403030403020204" pitchFamily="34" charset="0"/>
                      </a:endParaRPr>
                    </a:p>
                  </a:txBody>
                  <a:tcPr>
                    <a:solidFill>
                      <a:srgbClr val="416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i="0" dirty="0" err="1">
                          <a:latin typeface="Myriad Pro Light SemiCond" panose="020B0403030403020204" pitchFamily="34" charset="0"/>
                        </a:rPr>
                        <a:t>logDWS</a:t>
                      </a:r>
                      <a:endParaRPr lang="en-US" sz="2200" b="1" i="0" dirty="0">
                        <a:latin typeface="Myriad Pro Light SemiCond" panose="020B0403030403020204" pitchFamily="34" charset="0"/>
                      </a:endParaRPr>
                    </a:p>
                  </a:txBody>
                  <a:tcPr>
                    <a:solidFill>
                      <a:srgbClr val="416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i="0" dirty="0">
                          <a:latin typeface="Myriad Pro Light SemiCond" panose="020B0403030403020204" pitchFamily="34" charset="0"/>
                        </a:rPr>
                        <a:t>co2_grad_del</a:t>
                      </a:r>
                    </a:p>
                  </a:txBody>
                  <a:tcPr>
                    <a:solidFill>
                      <a:srgbClr val="416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i="0" dirty="0">
                          <a:latin typeface="Myriad Pro Light SemiCond" panose="020B0403030403020204" pitchFamily="34" charset="0"/>
                        </a:rPr>
                        <a:t>s31</a:t>
                      </a:r>
                    </a:p>
                  </a:txBody>
                  <a:tcPr>
                    <a:solidFill>
                      <a:srgbClr val="416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74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ACOS official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0.300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0.60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0.0280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7.0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551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LN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0.296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0.68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0.0288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6.2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993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LN+LG+OG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0.302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0.64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0.0282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6.6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4899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LN + </a:t>
                      </a:r>
                      <a:r>
                        <a:rPr lang="en-US" sz="2200" b="0" i="0" dirty="0" err="1">
                          <a:latin typeface="Myriad Pro SemiCond" panose="020B0503030403020204" pitchFamily="34" charset="0"/>
                        </a:rPr>
                        <a:t>insitu</a:t>
                      </a:r>
                      <a:endParaRPr lang="en-US" sz="2200" b="0" i="0" dirty="0">
                        <a:latin typeface="Myriad Pro SemiCond" panose="020B0503030403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0.295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0.68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0.0272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6.4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07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LN+TCCON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0.297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0.67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0.0282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6.2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561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i="0" dirty="0" err="1">
                          <a:latin typeface="Myriad Pro SemiCond" panose="020B0503030403020204" pitchFamily="34" charset="0"/>
                        </a:rPr>
                        <a:t>LN+TCCON+insitu</a:t>
                      </a:r>
                      <a:endParaRPr lang="en-US" sz="2200" b="0" i="0" dirty="0">
                        <a:latin typeface="Myriad Pro SemiCond" panose="020B0503030403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0.294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0.68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0.0273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6.6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8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i="0" dirty="0" err="1">
                          <a:latin typeface="Myriad Pro SemiCond" panose="020B0503030403020204" pitchFamily="34" charset="0"/>
                        </a:rPr>
                        <a:t>All+TCCON+insitu</a:t>
                      </a:r>
                      <a:endParaRPr lang="en-US" sz="2200" b="0" i="0" dirty="0">
                        <a:latin typeface="Myriad Pro SemiCond" panose="020B0503030403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0.299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0.65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0.0273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6.7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83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Uncertainty (%)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6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1.5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9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86241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025819B-FAD2-C186-56B1-B446408F2095}"/>
                  </a:ext>
                </a:extLst>
              </p:cNvPr>
              <p:cNvSpPr txBox="1"/>
              <p:nvPr/>
            </p:nvSpPr>
            <p:spPr>
              <a:xfrm>
                <a:off x="2168193" y="1049838"/>
                <a:ext cx="7855612" cy="658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𝑋𝐶𝑂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𝑐𝑜𝑟𝑟𝑒𝑐𝑡𝑒𝑑</m:t>
                          </m:r>
                        </m:sup>
                      </m:sSub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𝑋𝐶𝑂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𝑟𝑎𝑤</m:t>
                              </m:r>
                            </m:sup>
                          </m:sSub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200" b="0" i="1" smtClean="0">
                              <a:solidFill>
                                <a:srgbClr val="4169E1"/>
                              </a:solidFill>
                              <a:latin typeface="Cambria Math" panose="02040503050406030204" pitchFamily="18" charset="0"/>
                            </a:rPr>
                            <m:t>𝑓𝑒𝑎𝑡𝑢𝑟𝑒</m:t>
                          </m:r>
                          <m:r>
                            <a:rPr lang="en-US" sz="2200" b="0" i="1" smtClean="0">
                              <a:solidFill>
                                <a:srgbClr val="4169E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200" b="0" i="1" smtClean="0">
                              <a:solidFill>
                                <a:srgbClr val="4169E1"/>
                              </a:solidFill>
                              <a:latin typeface="Cambria Math" panose="02040503050406030204" pitchFamily="18" charset="0"/>
                            </a:rPr>
                            <m:t>𝑐𝑜𝑟𝑟𝑒𝑐𝑡𝑖𝑜𝑛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𝑓𝑜𝑜𝑡𝑝𝑟𝑖𝑛𝑡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𝑏𝑖𝑎𝑠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𝑠𝑐𝑎𝑙𝑒</m:t>
                          </m:r>
                        </m:den>
                      </m:f>
                    </m:oMath>
                  </m:oMathPara>
                </a14:m>
                <a:endParaRPr lang="en-US" sz="2200" dirty="0">
                  <a:latin typeface="Myriad Pro SemiCond" panose="020B0503030403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025819B-FAD2-C186-56B1-B446408F2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8193" y="1049838"/>
                <a:ext cx="7855612" cy="658194"/>
              </a:xfrm>
              <a:prstGeom prst="rect">
                <a:avLst/>
              </a:prstGeom>
              <a:blipFill>
                <a:blip r:embed="rId2"/>
                <a:stretch>
                  <a:fillRect l="-645" t="-5660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80E9A66C-4859-809C-74DF-E217876CC0BF}"/>
              </a:ext>
            </a:extLst>
          </p:cNvPr>
          <p:cNvSpPr txBox="1"/>
          <p:nvPr/>
        </p:nvSpPr>
        <p:spPr>
          <a:xfrm>
            <a:off x="2642168" y="2126512"/>
            <a:ext cx="69076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>
                <a:latin typeface="Myriad Pro SemiCond" panose="020B0503030403020204" pitchFamily="34" charset="0"/>
              </a:rPr>
              <a:t>Coefficients of the covariates estimated during a flux inversion</a:t>
            </a:r>
          </a:p>
        </p:txBody>
      </p:sp>
    </p:spTree>
    <p:extLst>
      <p:ext uri="{BB962C8B-B14F-4D97-AF65-F5344CB8AC3E}">
        <p14:creationId xmlns:p14="http://schemas.microsoft.com/office/powerpoint/2010/main" val="561952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92C4-5313-7E90-438D-6F32DF010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different was it from the official bias correction?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26D9EF-9830-CB09-F38D-13AF45F44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861613"/>
            <a:ext cx="5943600" cy="27989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5C60A3-EE28-2432-FCC1-51F3C27C9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861612"/>
            <a:ext cx="5943600" cy="27989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79EB76-A194-5160-86BC-0308653335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745984"/>
            <a:ext cx="5943600" cy="27989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0AF74C-EB4F-2101-2602-3B6D28C41B06}"/>
              </a:ext>
            </a:extLst>
          </p:cNvPr>
          <p:cNvSpPr txBox="1"/>
          <p:nvPr/>
        </p:nvSpPr>
        <p:spPr>
          <a:xfrm>
            <a:off x="6498264" y="4211284"/>
            <a:ext cx="513907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Myriad Pro SemiCond" panose="020B0503030403020204" pitchFamily="34" charset="0"/>
              </a:rPr>
              <a:t>The online bias correction was very close to the official bias correction, certainly within the error estimates of the latter, and produced a flux estimate that was (at the time) just as good as the inversion with the official product</a:t>
            </a:r>
          </a:p>
        </p:txBody>
      </p:sp>
    </p:spTree>
    <p:extLst>
      <p:ext uri="{BB962C8B-B14F-4D97-AF65-F5344CB8AC3E}">
        <p14:creationId xmlns:p14="http://schemas.microsoft.com/office/powerpoint/2010/main" val="254677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DC89F-84B4-540A-01E0-A3DE1A8EB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Can the covariate selection be part of the analysis?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BA72D2A-3752-FFB5-23A2-5BE0321C61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58944"/>
              </p:ext>
            </p:extLst>
          </p:nvPr>
        </p:nvGraphicFramePr>
        <p:xfrm>
          <a:off x="2160428" y="2073349"/>
          <a:ext cx="7871143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0118">
                  <a:extLst>
                    <a:ext uri="{9D8B030D-6E8A-4147-A177-3AD203B41FA5}">
                      <a16:colId xmlns:a16="http://schemas.microsoft.com/office/drawing/2014/main" val="978932403"/>
                    </a:ext>
                  </a:extLst>
                </a:gridCol>
                <a:gridCol w="624205">
                  <a:extLst>
                    <a:ext uri="{9D8B030D-6E8A-4147-A177-3AD203B41FA5}">
                      <a16:colId xmlns:a16="http://schemas.microsoft.com/office/drawing/2014/main" val="2161732206"/>
                    </a:ext>
                  </a:extLst>
                </a:gridCol>
                <a:gridCol w="1294130">
                  <a:extLst>
                    <a:ext uri="{9D8B030D-6E8A-4147-A177-3AD203B41FA5}">
                      <a16:colId xmlns:a16="http://schemas.microsoft.com/office/drawing/2014/main" val="2791403399"/>
                    </a:ext>
                  </a:extLst>
                </a:gridCol>
                <a:gridCol w="1786255">
                  <a:extLst>
                    <a:ext uri="{9D8B030D-6E8A-4147-A177-3AD203B41FA5}">
                      <a16:colId xmlns:a16="http://schemas.microsoft.com/office/drawing/2014/main" val="768702276"/>
                    </a:ext>
                  </a:extLst>
                </a:gridCol>
                <a:gridCol w="827405">
                  <a:extLst>
                    <a:ext uri="{9D8B030D-6E8A-4147-A177-3AD203B41FA5}">
                      <a16:colId xmlns:a16="http://schemas.microsoft.com/office/drawing/2014/main" val="2455582057"/>
                    </a:ext>
                  </a:extLst>
                </a:gridCol>
                <a:gridCol w="1129030">
                  <a:extLst>
                    <a:ext uri="{9D8B030D-6E8A-4147-A177-3AD203B41FA5}">
                      <a16:colId xmlns:a16="http://schemas.microsoft.com/office/drawing/2014/main" val="4066397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200" b="1" i="0" dirty="0">
                          <a:latin typeface="Myriad Pro Light SemiCond" panose="020B0403030403020204" pitchFamily="34" charset="0"/>
                        </a:rPr>
                        <a:t>Correction</a:t>
                      </a:r>
                    </a:p>
                  </a:txBody>
                  <a:tcPr>
                    <a:solidFill>
                      <a:srgbClr val="416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i="0" dirty="0">
                          <a:latin typeface="Myriad Pro Light SemiCond" panose="020B0403030403020204" pitchFamily="34" charset="0"/>
                        </a:rPr>
                        <a:t>s31</a:t>
                      </a:r>
                    </a:p>
                  </a:txBody>
                  <a:tcPr>
                    <a:solidFill>
                      <a:srgbClr val="416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i="0" dirty="0">
                          <a:latin typeface="Myriad Pro Light SemiCond" panose="020B0403030403020204" pitchFamily="34" charset="0"/>
                        </a:rPr>
                        <a:t>albedo_2</a:t>
                      </a:r>
                    </a:p>
                  </a:txBody>
                  <a:tcPr>
                    <a:solidFill>
                      <a:srgbClr val="416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i="0" dirty="0">
                          <a:latin typeface="Myriad Pro Light SemiCond" panose="020B0403030403020204" pitchFamily="34" charset="0"/>
                        </a:rPr>
                        <a:t>co2_grad_del</a:t>
                      </a:r>
                    </a:p>
                  </a:txBody>
                  <a:tcPr>
                    <a:solidFill>
                      <a:srgbClr val="416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i="0" dirty="0" err="1">
                          <a:latin typeface="Myriad Pro Light SemiCond" panose="020B0403030403020204" pitchFamily="34" charset="0"/>
                        </a:rPr>
                        <a:t>dp</a:t>
                      </a:r>
                      <a:endParaRPr lang="en-US" sz="2200" b="1" i="0" dirty="0">
                        <a:latin typeface="Myriad Pro Light SemiCond" panose="020B0403030403020204" pitchFamily="34" charset="0"/>
                      </a:endParaRPr>
                    </a:p>
                  </a:txBody>
                  <a:tcPr>
                    <a:solidFill>
                      <a:srgbClr val="416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i="0" dirty="0" err="1">
                          <a:latin typeface="Myriad Pro Light SemiCond" panose="020B0403030403020204" pitchFamily="34" charset="0"/>
                        </a:rPr>
                        <a:t>logDWS</a:t>
                      </a:r>
                      <a:endParaRPr lang="en-US" sz="2200" b="1" i="0" dirty="0">
                        <a:latin typeface="Myriad Pro Light SemiCond" panose="020B0403030403020204" pitchFamily="34" charset="0"/>
                      </a:endParaRPr>
                    </a:p>
                  </a:txBody>
                  <a:tcPr>
                    <a:solidFill>
                      <a:srgbClr val="416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285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ACOS official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7.0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–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0.0280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0.300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0.60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7831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LN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–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4.3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0.0272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0.304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0.66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975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LN+LG+OG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–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3.7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0.0264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0.307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0.63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3584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i="0" dirty="0" err="1">
                          <a:latin typeface="Myriad Pro SemiCond" panose="020B0503030403020204" pitchFamily="34" charset="0"/>
                        </a:rPr>
                        <a:t>LN+insitu</a:t>
                      </a:r>
                      <a:endParaRPr lang="en-US" sz="2200" b="0" i="0" dirty="0">
                        <a:latin typeface="Myriad Pro SemiCond" panose="020B0503030403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–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4.0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0.0248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0.305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0.64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64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LN+TCCON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–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3.7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0.0263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0.306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0.65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454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i="0" dirty="0" err="1">
                          <a:latin typeface="Myriad Pro SemiCond" panose="020B0503030403020204" pitchFamily="34" charset="0"/>
                        </a:rPr>
                        <a:t>LN+TCCON+insitu</a:t>
                      </a:r>
                      <a:endParaRPr lang="en-US" sz="2200" b="0" i="0" dirty="0">
                        <a:latin typeface="Myriad Pro SemiCond" panose="020B0503030403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–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4.0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0.0248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0.304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0.64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74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i="0" dirty="0" err="1">
                          <a:latin typeface="Myriad Pro SemiCond" panose="020B0503030403020204" pitchFamily="34" charset="0"/>
                        </a:rPr>
                        <a:t>All+TCCON+insitu</a:t>
                      </a:r>
                      <a:endParaRPr lang="en-US" sz="2200" b="0" i="0" dirty="0">
                        <a:latin typeface="Myriad Pro SemiCond" panose="020B0503030403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–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3.7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0.0250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0.306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0.64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736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Uncertainty (%)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–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25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2.5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i="0" dirty="0">
                          <a:latin typeface="Myriad Pro SemiCond" panose="020B0503030403020204" pitchFamily="34" charset="0"/>
                        </a:rPr>
                        <a:t>17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93473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DB4ED52-C981-B22D-C178-2F6ABB998C7E}"/>
              </a:ext>
            </a:extLst>
          </p:cNvPr>
          <p:cNvSpPr txBox="1"/>
          <p:nvPr/>
        </p:nvSpPr>
        <p:spPr>
          <a:xfrm>
            <a:off x="1985334" y="1040042"/>
            <a:ext cx="82213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Myriad Pro SemiCond" panose="020B0503030403020204" pitchFamily="34" charset="0"/>
              </a:rPr>
              <a:t>Yes, but not as part of the flux inversion. Covariate selection is a precursor step, using one or more truth metrics</a:t>
            </a:r>
          </a:p>
        </p:txBody>
      </p:sp>
    </p:spTree>
    <p:extLst>
      <p:ext uri="{BB962C8B-B14F-4D97-AF65-F5344CB8AC3E}">
        <p14:creationId xmlns:p14="http://schemas.microsoft.com/office/powerpoint/2010/main" val="2551663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B85E9-D41B-D7CB-B365-94015BE12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 or improved data products?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75A98-A76B-C684-BCAD-3B1A82D36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now several strategies for averaging nearby retrievals </a:t>
            </a:r>
            <a:r>
              <a:rPr lang="en-US" i="1" dirty="0"/>
              <a:t>with their correlated errors</a:t>
            </a:r>
            <a:r>
              <a:rPr lang="en-US" dirty="0"/>
              <a:t> (Rijsdijk et al, 2025; </a:t>
            </a:r>
            <a:r>
              <a:rPr lang="en-US" dirty="0" err="1"/>
              <a:t>Nüß</a:t>
            </a:r>
            <a:r>
              <a:rPr lang="en-US" dirty="0"/>
              <a:t> et al, 2024; etc.), releasing this along with a standard XCO₂ product will greatly help global modelers</a:t>
            </a:r>
          </a:p>
          <a:p>
            <a:endParaRPr lang="en-US" dirty="0"/>
          </a:p>
          <a:p>
            <a:r>
              <a:rPr lang="en-US" dirty="0"/>
              <a:t>Harmonized data products from multiple satellites (will be difficult if the satellites are from different agencies)</a:t>
            </a:r>
          </a:p>
          <a:p>
            <a:endParaRPr lang="en-US" dirty="0"/>
          </a:p>
          <a:p>
            <a:r>
              <a:rPr lang="en-US" dirty="0"/>
              <a:t>Profile retrievals, even two degrees would be better than one</a:t>
            </a:r>
          </a:p>
        </p:txBody>
      </p:sp>
    </p:spTree>
    <p:extLst>
      <p:ext uri="{BB962C8B-B14F-4D97-AF65-F5344CB8AC3E}">
        <p14:creationId xmlns:p14="http://schemas.microsoft.com/office/powerpoint/2010/main" val="1961159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80E9A-2B97-BB69-FAB2-45C8C7653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Validation/evaluation/weighting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72A8B-755F-025D-B708-1B7B4FEA8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Fluxes from global inverse models cannot be directly validated (unlike NWP), so two strategies:</a:t>
            </a:r>
          </a:p>
          <a:p>
            <a:pPr lvl="1"/>
            <a:r>
              <a:rPr lang="en-US" dirty="0"/>
              <a:t>Upscaled eddy flux, hasn’t found much traction due to representativity</a:t>
            </a:r>
          </a:p>
          <a:p>
            <a:pPr lvl="1"/>
            <a:r>
              <a:rPr lang="en-US" dirty="0"/>
              <a:t>Withheld or independent measurements, currently the gold standard</a:t>
            </a:r>
          </a:p>
          <a:p>
            <a:pPr lvl="1"/>
            <a:r>
              <a:rPr lang="en-US" dirty="0"/>
              <a:t>Specific features of fluxes, such as the interannual variability in the summer drawdown over a region, can be correlated with (say) NDVI anomalies to determine “reasonableness”</a:t>
            </a:r>
          </a:p>
          <a:p>
            <a:endParaRPr lang="en-US" dirty="0"/>
          </a:p>
          <a:p>
            <a:r>
              <a:rPr lang="en-US" dirty="0"/>
              <a:t>Validation requires careful selection of withheld or independent data. Vertical curtains and Tropics are </a:t>
            </a:r>
            <a:r>
              <a:rPr lang="en-US"/>
              <a:t>sporadic or missing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Traditional strategies for weighting depends on posterior errors, which (a) may not be available, and (b) does not reflect validation</a:t>
            </a:r>
          </a:p>
        </p:txBody>
      </p:sp>
    </p:spTree>
    <p:extLst>
      <p:ext uri="{BB962C8B-B14F-4D97-AF65-F5344CB8AC3E}">
        <p14:creationId xmlns:p14="http://schemas.microsoft.com/office/powerpoint/2010/main" val="338571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8C7E8-48CC-EE1F-5CF8-1678D99F9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combine different validation metrics?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12EBF3-6277-AEE4-EC24-552D07C7A2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033283" y="980322"/>
            <a:ext cx="8162257" cy="24486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D79A47-61AF-7995-8714-B83415C317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33283" y="3758609"/>
            <a:ext cx="8162253" cy="2448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1D76D6-8D07-BA56-28F8-03A7E627FB53}"/>
              </a:ext>
            </a:extLst>
          </p:cNvPr>
          <p:cNvSpPr txBox="1"/>
          <p:nvPr/>
        </p:nvSpPr>
        <p:spPr>
          <a:xfrm>
            <a:off x="275690" y="1351507"/>
            <a:ext cx="375759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Myriad Pro SemiCond" panose="020B0503030403020204" pitchFamily="34" charset="0"/>
              </a:rPr>
              <a:t>Groups ranked by their LNLGIS validation metrics, because that is the “release” product.</a:t>
            </a:r>
          </a:p>
          <a:p>
            <a:endParaRPr lang="en-US" sz="2200" dirty="0">
              <a:latin typeface="Myriad Pro SemiCond" panose="020B0503030403020204" pitchFamily="34" charset="0"/>
            </a:endParaRPr>
          </a:p>
          <a:p>
            <a:r>
              <a:rPr lang="en-US" sz="2200" dirty="0">
                <a:latin typeface="Myriad Pro SemiCond" panose="020B0503030403020204" pitchFamily="34" charset="0"/>
              </a:rPr>
              <a:t>Some models are always better than others, but ranking not the same.</a:t>
            </a:r>
          </a:p>
          <a:p>
            <a:endParaRPr lang="en-US" sz="2200" dirty="0">
              <a:latin typeface="Myriad Pro SemiCond" panose="020B0503030403020204" pitchFamily="34" charset="0"/>
            </a:endParaRPr>
          </a:p>
          <a:p>
            <a:r>
              <a:rPr lang="en-US" sz="2200" dirty="0">
                <a:latin typeface="Myriad Pro SemiCond" panose="020B0503030403020204" pitchFamily="34" charset="0"/>
              </a:rPr>
              <a:t>If we have to come up with a single answer, what weights to use? How do we merge different validation metrics?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C86B17-1D81-24CC-2473-165BFE693F19}"/>
              </a:ext>
            </a:extLst>
          </p:cNvPr>
          <p:cNvSpPr txBox="1"/>
          <p:nvPr/>
        </p:nvSpPr>
        <p:spPr>
          <a:xfrm>
            <a:off x="5601313" y="1212183"/>
            <a:ext cx="9092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yriad Pro SemiCond" panose="020B0503030403020204" pitchFamily="34" charset="0"/>
              </a:rPr>
              <a:t>In situ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A85C29-2893-FF2C-D475-778D2589CDCE}"/>
              </a:ext>
            </a:extLst>
          </p:cNvPr>
          <p:cNvSpPr txBox="1"/>
          <p:nvPr/>
        </p:nvSpPr>
        <p:spPr>
          <a:xfrm>
            <a:off x="5601313" y="4042611"/>
            <a:ext cx="9893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yriad Pro SemiCond" panose="020B0503030403020204" pitchFamily="34" charset="0"/>
              </a:rPr>
              <a:t>TCCON</a:t>
            </a:r>
          </a:p>
        </p:txBody>
      </p:sp>
    </p:spTree>
    <p:extLst>
      <p:ext uri="{BB962C8B-B14F-4D97-AF65-F5344CB8AC3E}">
        <p14:creationId xmlns:p14="http://schemas.microsoft.com/office/powerpoint/2010/main" val="2455682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8EFDF-DD2F-29A3-EC11-D216F36FC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could we do that is new?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BA81F-90CD-2446-0FBB-3D373D292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multi-source flux estimation routine, e.g., multi-satellite XCO₂ + SIF + ¹⁴CO₂, because we ultimately want the component fluxes and processes</a:t>
            </a:r>
          </a:p>
          <a:p>
            <a:endParaRPr lang="en-US" dirty="0"/>
          </a:p>
          <a:p>
            <a:r>
              <a:rPr lang="en-US" dirty="0"/>
              <a:t>~10-50 km global inversions using either transport on GPUs or transport emulators</a:t>
            </a:r>
          </a:p>
          <a:p>
            <a:endParaRPr lang="en-US" dirty="0"/>
          </a:p>
          <a:p>
            <a:r>
              <a:rPr lang="en-US" dirty="0"/>
              <a:t>Quickly updated flux estimates with regular latency – requires dedicated personnel, not a research project (for low latency)</a:t>
            </a:r>
          </a:p>
          <a:p>
            <a:endParaRPr lang="en-US" dirty="0"/>
          </a:p>
          <a:p>
            <a:r>
              <a:rPr lang="en-US" dirty="0"/>
              <a:t>Since transport is a leading order bias, suggestion would be to include at least two transport models, either in the same framework or different frameworks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128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DDCF6-727D-341C-71EC-C3BAC6EED7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Extra slides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13D01D-14F1-6204-5C16-8F8869785A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6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ADF09-E1B1-C1F0-0F47-9586D41A4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One slide history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C84B3-59AD-D0F0-E3DD-87F6C11F4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Following progress in NWP, first attempts to infer CO₂ surface fluxes from background measurements in the 1990s</a:t>
            </a:r>
          </a:p>
          <a:p>
            <a:endParaRPr lang="en-US" dirty="0"/>
          </a:p>
          <a:p>
            <a:r>
              <a:rPr lang="en-US" dirty="0"/>
              <a:t>Data gap quickly became a problem, CO₂-dedicated satellites planned (following NWP example) in the early 2000s, launched after a decade</a:t>
            </a:r>
          </a:p>
          <a:p>
            <a:endParaRPr lang="en-US" dirty="0"/>
          </a:p>
          <a:p>
            <a:r>
              <a:rPr lang="en-US" dirty="0"/>
              <a:t>Inversion methods advanced from TRANSCOM days to deal with the increased volume of data, both in situ and remotely sensed</a:t>
            </a:r>
          </a:p>
          <a:p>
            <a:endParaRPr lang="en-US" dirty="0"/>
          </a:p>
          <a:p>
            <a:r>
              <a:rPr lang="en-US" dirty="0"/>
              <a:t>We are now looking at almost a dozen CO₂-dedicated satellites by 2030, and an expanding in situ network across continents. While fantastic, this places unprecedented challenges on inversion and inter-calibration systems.</a:t>
            </a:r>
          </a:p>
        </p:txBody>
      </p:sp>
    </p:spTree>
    <p:extLst>
      <p:ext uri="{BB962C8B-B14F-4D97-AF65-F5344CB8AC3E}">
        <p14:creationId xmlns:p14="http://schemas.microsoft.com/office/powerpoint/2010/main" val="2299351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ECA26-3F64-2637-C062-9277E2AE8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74B5F-8DCE-D142-8F42-42940D09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Progress from v7 to v11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456A08-C954-A606-09FD-2018A558A4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5518" y="1282700"/>
            <a:ext cx="4470400" cy="4292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B80D8B-F0E4-F57F-3125-7E2BA06648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56082" y="1282700"/>
            <a:ext cx="4470400" cy="4292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4F05AC-9D5A-83C7-51A0-5D6F140DF2E8}"/>
              </a:ext>
            </a:extLst>
          </p:cNvPr>
          <p:cNvSpPr txBox="1"/>
          <p:nvPr/>
        </p:nvSpPr>
        <p:spPr>
          <a:xfrm>
            <a:off x="2722345" y="5790243"/>
            <a:ext cx="67473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Myriad Pro SemiCond" panose="020B0503030403020204" pitchFamily="34" charset="0"/>
              </a:rPr>
              <a:t>The OCO2 data used to have a bigger range in the northern temperate partitioning, now it is comparable if not smaller</a:t>
            </a:r>
          </a:p>
        </p:txBody>
      </p:sp>
    </p:spTree>
    <p:extLst>
      <p:ext uri="{BB962C8B-B14F-4D97-AF65-F5344CB8AC3E}">
        <p14:creationId xmlns:p14="http://schemas.microsoft.com/office/powerpoint/2010/main" val="1985186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2200" dirty="0" smtClean="0">
            <a:latin typeface="Myriad Pro SemiCond" panose="020B0503030403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2214</TotalTime>
  <Words>2260</Words>
  <Application>Microsoft Macintosh PowerPoint</Application>
  <PresentationFormat>Widescreen</PresentationFormat>
  <Paragraphs>232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Arial</vt:lpstr>
      <vt:lpstr>Cambria Math</vt:lpstr>
      <vt:lpstr>Fira Sans</vt:lpstr>
      <vt:lpstr>Myriad Pro Light SemiCond</vt:lpstr>
      <vt:lpstr>Myriad Pro SemiCond</vt:lpstr>
      <vt:lpstr>Office Theme</vt:lpstr>
      <vt:lpstr>Global CO₂ Flux Inversions: Where do We Stand?</vt:lpstr>
      <vt:lpstr>Current status and lessons learned</vt:lpstr>
      <vt:lpstr>Progress over the last decade</vt:lpstr>
      <vt:lpstr>Progress over the last decade</vt:lpstr>
      <vt:lpstr>OCO2 data have new information</vt:lpstr>
      <vt:lpstr>Combination with auxiliary satellite data</vt:lpstr>
      <vt:lpstr>Current challenges</vt:lpstr>
      <vt:lpstr>Current challenges</vt:lpstr>
      <vt:lpstr>Dealing with instrument and inter-sensor bias</vt:lpstr>
      <vt:lpstr>Online bias correction of OCO2 data circa 2017</vt:lpstr>
      <vt:lpstr>How different was it from the official bias correction?</vt:lpstr>
      <vt:lpstr>Can the covariate selection be part of the analysis?</vt:lpstr>
      <vt:lpstr>New or improved data products?</vt:lpstr>
      <vt:lpstr>Validation/evaluation/weighting</vt:lpstr>
      <vt:lpstr>How to combine different validation metrics?</vt:lpstr>
      <vt:lpstr>What could we do that is new?</vt:lpstr>
      <vt:lpstr>Extra slides</vt:lpstr>
      <vt:lpstr>One slide history lesson</vt:lpstr>
      <vt:lpstr>Progress from v7 to v11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Basu, Sourish (GSFC-610.1)[UNIV OF MARYLAND COLLEGE PARK]</dc:creator>
  <cp:lastModifiedBy>Basu, Sourish (GSFC-610.1)[UNIV OF MARYLAND COLLEGE PARK]</cp:lastModifiedBy>
  <cp:revision>54</cp:revision>
  <dcterms:created xsi:type="dcterms:W3CDTF">2026-08-29T20:15:21Z</dcterms:created>
  <dcterms:modified xsi:type="dcterms:W3CDTF">2026-09-02T04:05:30Z</dcterms:modified>
</cp:coreProperties>
</file>